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7" r:id="rId3"/>
    <p:sldId id="259" r:id="rId4"/>
    <p:sldId id="267" r:id="rId5"/>
    <p:sldId id="269" r:id="rId6"/>
    <p:sldId id="260" r:id="rId7"/>
    <p:sldId id="261" r:id="rId8"/>
    <p:sldId id="279" r:id="rId9"/>
    <p:sldId id="280" r:id="rId10"/>
    <p:sldId id="266" r:id="rId11"/>
    <p:sldId id="273" r:id="rId12"/>
    <p:sldId id="274" r:id="rId13"/>
    <p:sldId id="272" r:id="rId14"/>
    <p:sldId id="262" r:id="rId15"/>
    <p:sldId id="275" r:id="rId16"/>
    <p:sldId id="277" r:id="rId17"/>
    <p:sldId id="278" r:id="rId18"/>
    <p:sldId id="263" r:id="rId19"/>
    <p:sldId id="264" r:id="rId20"/>
    <p:sldId id="26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D74"/>
    <a:srgbClr val="5DC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125"/>
    <p:restoredTop sz="95271"/>
  </p:normalViewPr>
  <p:slideViewPr>
    <p:cSldViewPr snapToGrid="0" snapToObjects="1">
      <p:cViewPr varScale="1">
        <p:scale>
          <a:sx n="86" d="100"/>
          <a:sy n="86" d="100"/>
        </p:scale>
        <p:origin x="84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91D9-ECC5-864D-8E90-083AB2EB762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E0DA6-8DE5-3846-9AA5-B8781AA81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11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91D9-ECC5-864D-8E90-083AB2EB762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E0DA6-8DE5-3846-9AA5-B8781AA81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82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91D9-ECC5-864D-8E90-083AB2EB762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E0DA6-8DE5-3846-9AA5-B8781AA81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92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38" y="1997274"/>
            <a:ext cx="7286625" cy="13781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3643312"/>
            <a:ext cx="6000750" cy="16430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62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28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68" y="4131469"/>
            <a:ext cx="7286625" cy="1276945"/>
          </a:xfrm>
        </p:spPr>
        <p:txBody>
          <a:bodyPr anchor="t"/>
          <a:lstStyle>
            <a:lvl1pPr algn="l">
              <a:defRPr sz="37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68" y="2725044"/>
            <a:ext cx="7286625" cy="1406425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45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625" y="1500188"/>
            <a:ext cx="3786188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7687" y="1500188"/>
            <a:ext cx="3786188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12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439168"/>
            <a:ext cx="3787676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625" y="2038945"/>
            <a:ext cx="3787676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54711" y="1439168"/>
            <a:ext cx="3789164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711" y="2038945"/>
            <a:ext cx="3789164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83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85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81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6" y="255984"/>
            <a:ext cx="2820293" cy="1089422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1609" y="255985"/>
            <a:ext cx="4792266" cy="548729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626" y="1345406"/>
            <a:ext cx="2820293" cy="4397872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88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91D9-ECC5-864D-8E90-083AB2EB762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E0DA6-8DE5-3846-9AA5-B8781AA81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92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270" y="4500562"/>
            <a:ext cx="5143500" cy="53131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80270" y="574477"/>
            <a:ext cx="5143500" cy="3857625"/>
          </a:xfr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0270" y="5031879"/>
            <a:ext cx="5143500" cy="754558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80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40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15062" y="257473"/>
            <a:ext cx="1928813" cy="54858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57473"/>
            <a:ext cx="5643563" cy="54858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02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91D9-ECC5-864D-8E90-083AB2EB762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E0DA6-8DE5-3846-9AA5-B8781AA81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1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91D9-ECC5-864D-8E90-083AB2EB762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E0DA6-8DE5-3846-9AA5-B8781AA81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91D9-ECC5-864D-8E90-083AB2EB762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E0DA6-8DE5-3846-9AA5-B8781AA81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4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91D9-ECC5-864D-8E90-083AB2EB762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E0DA6-8DE5-3846-9AA5-B8781AA81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91D9-ECC5-864D-8E90-083AB2EB762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E0DA6-8DE5-3846-9AA5-B8781AA81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98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91D9-ECC5-864D-8E90-083AB2EB762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E0DA6-8DE5-3846-9AA5-B8781AA81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8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91D9-ECC5-864D-8E90-083AB2EB762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E0DA6-8DE5-3846-9AA5-B8781AA81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57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591D9-ECC5-864D-8E90-083AB2EB762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E0DA6-8DE5-3846-9AA5-B8781AA81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4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625" y="257473"/>
            <a:ext cx="7715250" cy="107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500188"/>
            <a:ext cx="7715250" cy="4243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8625" y="5959078"/>
            <a:ext cx="200025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8938" y="5959078"/>
            <a:ext cx="2714625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43625" y="5959078"/>
            <a:ext cx="200025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57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857250" rtl="0" eaLnBrk="1" latinLnBrk="0" hangingPunct="1"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1469" indent="-321469" algn="l" defTabSz="85725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6516" indent="-267891" algn="l" defTabSz="857250" rtl="0" eaLnBrk="1" latinLnBrk="0" hangingPunct="1">
        <a:spcBef>
          <a:spcPct val="20000"/>
        </a:spcBef>
        <a:buFont typeface="Arial" pitchFamily="34" charset="0"/>
        <a:buChar char="–"/>
        <a:defRPr sz="2625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spcBef>
          <a:spcPct val="20000"/>
        </a:spcBef>
        <a:buFont typeface="Arial" pitchFamily="34" charset="0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spcBef>
          <a:spcPct val="20000"/>
        </a:spcBef>
        <a:buFont typeface="Arial" pitchFamily="34" charset="0"/>
        <a:buChar char="»"/>
        <a:defRPr sz="1875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2167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9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F45378-F061-EE44-9379-A69876A197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9"/>
          <a:stretch/>
        </p:blipFill>
        <p:spPr>
          <a:xfrm>
            <a:off x="7069380" y="-1"/>
            <a:ext cx="2074620" cy="1227909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791A7F-DDC0-8940-8AC8-DA6FFFEF3B0B}"/>
              </a:ext>
            </a:extLst>
          </p:cNvPr>
          <p:cNvSpPr txBox="1"/>
          <p:nvPr/>
        </p:nvSpPr>
        <p:spPr>
          <a:xfrm>
            <a:off x="509451" y="1619794"/>
            <a:ext cx="74862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F3CD74"/>
                </a:solidFill>
                <a:latin typeface="Candara" panose="020E0502030303020204" pitchFamily="34" charset="0"/>
              </a:rPr>
              <a:t>v. 9 &amp; 11 and looking down</a:t>
            </a:r>
          </a:p>
          <a:p>
            <a:endParaRPr lang="en-US" sz="4400" dirty="0">
              <a:solidFill>
                <a:srgbClr val="F3CD74"/>
              </a:solidFill>
              <a:latin typeface="Candara" panose="020E0502030303020204" pitchFamily="34" charset="0"/>
            </a:endParaRPr>
          </a:p>
        </p:txBody>
      </p:sp>
      <p:sp>
        <p:nvSpPr>
          <p:cNvPr id="5" name="Folded Corner 4">
            <a:extLst>
              <a:ext uri="{FF2B5EF4-FFF2-40B4-BE49-F238E27FC236}">
                <a16:creationId xmlns:a16="http://schemas.microsoft.com/office/drawing/2014/main" id="{DA200E08-1888-2049-BC98-8D1606ECCC37}"/>
              </a:ext>
            </a:extLst>
          </p:cNvPr>
          <p:cNvSpPr/>
          <p:nvPr/>
        </p:nvSpPr>
        <p:spPr>
          <a:xfrm>
            <a:off x="951212" y="1619794"/>
            <a:ext cx="6602681" cy="4728755"/>
          </a:xfrm>
          <a:prstGeom prst="foldedCorner">
            <a:avLst>
              <a:gd name="adj" fmla="val 30479"/>
            </a:avLst>
          </a:prstGeom>
          <a:solidFill>
            <a:srgbClr val="5DCA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Candara" panose="020E0502030303020204" pitchFamily="34" charset="0"/>
            </a:endParaRPr>
          </a:p>
          <a:p>
            <a:endParaRPr lang="en-US" sz="3400" dirty="0">
              <a:latin typeface="Candara" panose="020E0502030303020204" pitchFamily="34" charset="0"/>
            </a:endParaRPr>
          </a:p>
          <a:p>
            <a:r>
              <a:rPr lang="en-US" sz="3400" dirty="0">
                <a:latin typeface="Candara" panose="020E0502030303020204" pitchFamily="34" charset="0"/>
              </a:rPr>
              <a:t>…With it we bless our Lord and Father, and with it we curse men, </a:t>
            </a:r>
            <a:r>
              <a:rPr lang="en-US" sz="3400" b="1" dirty="0">
                <a:latin typeface="Candara" panose="020E0502030303020204" pitchFamily="34" charset="0"/>
              </a:rPr>
              <a:t>who have been made in the likeness of God</a:t>
            </a:r>
            <a:r>
              <a:rPr lang="en-US" sz="3400" dirty="0">
                <a:latin typeface="Candara" panose="020E0502030303020204" pitchFamily="34" charset="0"/>
              </a:rPr>
              <a:t>; from the same mouth come both blessing and cursing. My brethren, these things ought not to be this way. </a:t>
            </a:r>
          </a:p>
          <a:p>
            <a:r>
              <a:rPr lang="en-US" sz="3400" dirty="0">
                <a:latin typeface="Candara" panose="020E0502030303020204" pitchFamily="34" charset="0"/>
              </a:rPr>
              <a:t>                           - </a:t>
            </a:r>
            <a:r>
              <a:rPr lang="en-US" sz="3400" b="1" dirty="0">
                <a:latin typeface="Candara" panose="020E0502030303020204" pitchFamily="34" charset="0"/>
              </a:rPr>
              <a:t>James 3:9-10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B1D726-D98A-0040-93ED-80B7BF1CE438}"/>
              </a:ext>
            </a:extLst>
          </p:cNvPr>
          <p:cNvSpPr txBox="1"/>
          <p:nvPr/>
        </p:nvSpPr>
        <p:spPr>
          <a:xfrm>
            <a:off x="130211" y="212245"/>
            <a:ext cx="7747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3CD74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Step of “Others”</a:t>
            </a:r>
          </a:p>
        </p:txBody>
      </p:sp>
    </p:spTree>
    <p:extLst>
      <p:ext uri="{BB962C8B-B14F-4D97-AF65-F5344CB8AC3E}">
        <p14:creationId xmlns:p14="http://schemas.microsoft.com/office/powerpoint/2010/main" val="1918852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9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F45378-F061-EE44-9379-A69876A197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9"/>
          <a:stretch/>
        </p:blipFill>
        <p:spPr>
          <a:xfrm>
            <a:off x="7069380" y="-1"/>
            <a:ext cx="2074620" cy="1227909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77D5CD-C835-0E4D-80BA-C573A20EAA23}"/>
              </a:ext>
            </a:extLst>
          </p:cNvPr>
          <p:cNvSpPr txBox="1"/>
          <p:nvPr/>
        </p:nvSpPr>
        <p:spPr>
          <a:xfrm>
            <a:off x="144959" y="212245"/>
            <a:ext cx="7747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3CD74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Step of “Others”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791A7F-DDC0-8940-8AC8-DA6FFFEF3B0B}"/>
              </a:ext>
            </a:extLst>
          </p:cNvPr>
          <p:cNvSpPr txBox="1"/>
          <p:nvPr/>
        </p:nvSpPr>
        <p:spPr>
          <a:xfrm>
            <a:off x="509451" y="1619794"/>
            <a:ext cx="77691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F3CD74"/>
                </a:solidFill>
                <a:latin typeface="Candara" panose="020E0502030303020204" pitchFamily="34" charset="0"/>
              </a:rPr>
              <a:t>v. 9 &amp; 11 and looking down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F3CD74"/>
                </a:solidFill>
                <a:latin typeface="Candara" panose="020E0502030303020204" pitchFamily="34" charset="0"/>
              </a:rPr>
              <a:t>Others have faces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u="sng" dirty="0">
                <a:solidFill>
                  <a:srgbClr val="F3CD74"/>
                </a:solidFill>
                <a:latin typeface="Candara" panose="020E0502030303020204" pitchFamily="34" charset="0"/>
              </a:rPr>
              <a:t>Avoiding the Pit</a:t>
            </a:r>
            <a:r>
              <a:rPr lang="en-US" sz="4400" dirty="0">
                <a:solidFill>
                  <a:srgbClr val="F3CD74"/>
                </a:solidFill>
                <a:latin typeface="Candara" panose="020E0502030303020204" pitchFamily="34" charset="0"/>
              </a:rPr>
              <a:t>: Don’t forget your roots (Titus 3:1-5)</a:t>
            </a:r>
          </a:p>
        </p:txBody>
      </p:sp>
    </p:spTree>
    <p:extLst>
      <p:ext uri="{BB962C8B-B14F-4D97-AF65-F5344CB8AC3E}">
        <p14:creationId xmlns:p14="http://schemas.microsoft.com/office/powerpoint/2010/main" val="219070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9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F45378-F061-EE44-9379-A69876A197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9"/>
          <a:stretch/>
        </p:blipFill>
        <p:spPr>
          <a:xfrm>
            <a:off x="7069380" y="-1"/>
            <a:ext cx="2074620" cy="1227909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77D5CD-C835-0E4D-80BA-C573A20EAA23}"/>
              </a:ext>
            </a:extLst>
          </p:cNvPr>
          <p:cNvSpPr txBox="1"/>
          <p:nvPr/>
        </p:nvSpPr>
        <p:spPr>
          <a:xfrm>
            <a:off x="248195" y="212245"/>
            <a:ext cx="7747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3CD74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Pit of “Others”</a:t>
            </a:r>
          </a:p>
        </p:txBody>
      </p:sp>
      <p:sp>
        <p:nvSpPr>
          <p:cNvPr id="5" name="Folded Corner 4">
            <a:extLst>
              <a:ext uri="{FF2B5EF4-FFF2-40B4-BE49-F238E27FC236}">
                <a16:creationId xmlns:a16="http://schemas.microsoft.com/office/drawing/2014/main" id="{935856A1-564C-2D40-A649-CB32B8F01E0D}"/>
              </a:ext>
            </a:extLst>
          </p:cNvPr>
          <p:cNvSpPr/>
          <p:nvPr/>
        </p:nvSpPr>
        <p:spPr>
          <a:xfrm>
            <a:off x="248195" y="395151"/>
            <a:ext cx="8471262" cy="6070963"/>
          </a:xfrm>
          <a:prstGeom prst="foldedCorner">
            <a:avLst>
              <a:gd name="adj" fmla="val 30479"/>
            </a:avLst>
          </a:prstGeom>
          <a:solidFill>
            <a:srgbClr val="5DCA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Candara" panose="020E0502030303020204" pitchFamily="34" charset="0"/>
            </a:endParaRPr>
          </a:p>
          <a:p>
            <a:endParaRPr lang="en-US" sz="4800" dirty="0">
              <a:latin typeface="Candara" panose="020E0502030303020204" pitchFamily="34" charset="0"/>
            </a:endParaRPr>
          </a:p>
          <a:p>
            <a:pPr algn="ctr"/>
            <a:r>
              <a:rPr lang="en-US" sz="6000" b="1" dirty="0">
                <a:latin typeface="Candara" panose="020E0502030303020204" pitchFamily="34" charset="0"/>
              </a:rPr>
              <a:t>“I just can’t believe people do_________ and it really makes me angry when I see _______.”</a:t>
            </a:r>
          </a:p>
        </p:txBody>
      </p:sp>
    </p:spTree>
    <p:extLst>
      <p:ext uri="{BB962C8B-B14F-4D97-AF65-F5344CB8AC3E}">
        <p14:creationId xmlns:p14="http://schemas.microsoft.com/office/powerpoint/2010/main" val="3796398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9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F45378-F061-EE44-9379-A69876A197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9"/>
          <a:stretch/>
        </p:blipFill>
        <p:spPr>
          <a:xfrm>
            <a:off x="7069380" y="-1"/>
            <a:ext cx="2074620" cy="1227909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77D5CD-C835-0E4D-80BA-C573A20EAA23}"/>
              </a:ext>
            </a:extLst>
          </p:cNvPr>
          <p:cNvSpPr txBox="1"/>
          <p:nvPr/>
        </p:nvSpPr>
        <p:spPr>
          <a:xfrm>
            <a:off x="362265" y="212170"/>
            <a:ext cx="7747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3CD74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Step of “Big Sins”</a:t>
            </a:r>
          </a:p>
        </p:txBody>
      </p:sp>
      <p:sp>
        <p:nvSpPr>
          <p:cNvPr id="2" name="Chord 1">
            <a:extLst>
              <a:ext uri="{FF2B5EF4-FFF2-40B4-BE49-F238E27FC236}">
                <a16:creationId xmlns:a16="http://schemas.microsoft.com/office/drawing/2014/main" id="{58F0273C-0C8E-604F-A89F-1B18AF70DDB2}"/>
              </a:ext>
            </a:extLst>
          </p:cNvPr>
          <p:cNvSpPr/>
          <p:nvPr/>
        </p:nvSpPr>
        <p:spPr>
          <a:xfrm rot="1366235">
            <a:off x="7255948" y="2910541"/>
            <a:ext cx="3409984" cy="3164900"/>
          </a:xfrm>
          <a:prstGeom prst="chord">
            <a:avLst/>
          </a:prstGeom>
          <a:solidFill>
            <a:srgbClr val="F3C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A1FEE8-615B-CF46-8BE0-DCECCABFC96F}"/>
              </a:ext>
            </a:extLst>
          </p:cNvPr>
          <p:cNvGrpSpPr/>
          <p:nvPr/>
        </p:nvGrpSpPr>
        <p:grpSpPr>
          <a:xfrm>
            <a:off x="-157850" y="1311784"/>
            <a:ext cx="8185956" cy="5102905"/>
            <a:chOff x="-157850" y="1311784"/>
            <a:chExt cx="8185956" cy="5102905"/>
          </a:xfrm>
        </p:grpSpPr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73EA1046-678F-E440-AF78-9B54EB295BE4}"/>
                </a:ext>
              </a:extLst>
            </p:cNvPr>
            <p:cNvSpPr/>
            <p:nvPr/>
          </p:nvSpPr>
          <p:spPr>
            <a:xfrm rot="13587386">
              <a:off x="2674730" y="684672"/>
              <a:ext cx="4726264" cy="5980488"/>
            </a:xfrm>
            <a:prstGeom prst="arc">
              <a:avLst/>
            </a:prstGeom>
            <a:ln w="165100">
              <a:solidFill>
                <a:srgbClr val="5DC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F74650D-DDD0-5B40-92A9-EB12FACE4E1C}"/>
                </a:ext>
              </a:extLst>
            </p:cNvPr>
            <p:cNvSpPr txBox="1"/>
            <p:nvPr/>
          </p:nvSpPr>
          <p:spPr>
            <a:xfrm>
              <a:off x="1746094" y="1656594"/>
              <a:ext cx="12430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3CD74"/>
                  </a:solidFill>
                </a:rPr>
                <a:t>murder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7FF4E67-1630-5943-9545-5209210C75FC}"/>
                </a:ext>
              </a:extLst>
            </p:cNvPr>
            <p:cNvSpPr txBox="1"/>
            <p:nvPr/>
          </p:nvSpPr>
          <p:spPr>
            <a:xfrm>
              <a:off x="1174895" y="2395402"/>
              <a:ext cx="12430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3CD74"/>
                  </a:solidFill>
                </a:rPr>
                <a:t>theft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C79B56D-B364-2D4B-A46E-DEB08BBB4DD1}"/>
                </a:ext>
              </a:extLst>
            </p:cNvPr>
            <p:cNvSpPr txBox="1"/>
            <p:nvPr/>
          </p:nvSpPr>
          <p:spPr>
            <a:xfrm>
              <a:off x="931724" y="3190233"/>
              <a:ext cx="12430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3CD74"/>
                  </a:solidFill>
                </a:rPr>
                <a:t>adultery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45D5440-7298-8B45-B735-7C3880CAFB56}"/>
                </a:ext>
              </a:extLst>
            </p:cNvPr>
            <p:cNvSpPr txBox="1"/>
            <p:nvPr/>
          </p:nvSpPr>
          <p:spPr>
            <a:xfrm>
              <a:off x="-157850" y="4001215"/>
              <a:ext cx="2731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3CD74"/>
                  </a:solidFill>
                </a:rPr>
                <a:t>homosexuality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A89D3D2-073A-9449-B823-D29D519EBDC2}"/>
                </a:ext>
              </a:extLst>
            </p:cNvPr>
            <p:cNvSpPr txBox="1"/>
            <p:nvPr/>
          </p:nvSpPr>
          <p:spPr>
            <a:xfrm>
              <a:off x="496472" y="4810517"/>
              <a:ext cx="18310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3CD74"/>
                  </a:solidFill>
                </a:rPr>
                <a:t>drunkenness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2C1F0AA-AA4B-F14A-9606-4A94A869A1DE}"/>
                </a:ext>
              </a:extLst>
            </p:cNvPr>
            <p:cNvSpPr txBox="1"/>
            <p:nvPr/>
          </p:nvSpPr>
          <p:spPr>
            <a:xfrm>
              <a:off x="791093" y="5583692"/>
              <a:ext cx="18310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F3CD74"/>
                  </a:solidFill>
                </a:rPr>
                <a:t>sexual immorality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A148057-0701-FC42-82D4-7114AD3F66E5}"/>
              </a:ext>
            </a:extLst>
          </p:cNvPr>
          <p:cNvGrpSpPr/>
          <p:nvPr/>
        </p:nvGrpSpPr>
        <p:grpSpPr>
          <a:xfrm>
            <a:off x="3355192" y="1622027"/>
            <a:ext cx="7741741" cy="4785730"/>
            <a:chOff x="3355192" y="1622027"/>
            <a:chExt cx="7741741" cy="4785730"/>
          </a:xfrm>
        </p:grpSpPr>
        <p:sp>
          <p:nvSpPr>
            <p:cNvPr id="9" name="Arc 8">
              <a:extLst>
                <a:ext uri="{FF2B5EF4-FFF2-40B4-BE49-F238E27FC236}">
                  <a16:creationId xmlns:a16="http://schemas.microsoft.com/office/drawing/2014/main" id="{19031305-265B-274F-B8F6-E8FAE71674E9}"/>
                </a:ext>
              </a:extLst>
            </p:cNvPr>
            <p:cNvSpPr/>
            <p:nvPr/>
          </p:nvSpPr>
          <p:spPr>
            <a:xfrm rot="13587386">
              <a:off x="5743557" y="994915"/>
              <a:ext cx="4726264" cy="5980488"/>
            </a:xfrm>
            <a:prstGeom prst="arc">
              <a:avLst/>
            </a:prstGeom>
            <a:ln w="165100">
              <a:solidFill>
                <a:srgbClr val="5DC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2E41079-E567-F045-9B7B-4666FEDC89F5}"/>
                </a:ext>
              </a:extLst>
            </p:cNvPr>
            <p:cNvSpPr txBox="1"/>
            <p:nvPr/>
          </p:nvSpPr>
          <p:spPr>
            <a:xfrm>
              <a:off x="5037862" y="1800938"/>
              <a:ext cx="12430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3CD74"/>
                  </a:solidFill>
                </a:rPr>
                <a:t>anger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832C533-2289-8A49-8C67-CF201647548C}"/>
                </a:ext>
              </a:extLst>
            </p:cNvPr>
            <p:cNvSpPr txBox="1"/>
            <p:nvPr/>
          </p:nvSpPr>
          <p:spPr>
            <a:xfrm>
              <a:off x="4455995" y="2451425"/>
              <a:ext cx="12430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3CD74"/>
                  </a:solidFill>
                </a:rPr>
                <a:t>greed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0C6E291-0A47-4444-AEAF-3DEE50908F7C}"/>
                </a:ext>
              </a:extLst>
            </p:cNvPr>
            <p:cNvSpPr txBox="1"/>
            <p:nvPr/>
          </p:nvSpPr>
          <p:spPr>
            <a:xfrm>
              <a:off x="4121925" y="3125335"/>
              <a:ext cx="12430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3CD74"/>
                  </a:solidFill>
                </a:rPr>
                <a:t>lust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ABC16DE-9B80-7E47-BF79-693966D8A200}"/>
                </a:ext>
              </a:extLst>
            </p:cNvPr>
            <p:cNvSpPr txBox="1"/>
            <p:nvPr/>
          </p:nvSpPr>
          <p:spPr>
            <a:xfrm>
              <a:off x="3355192" y="3865041"/>
              <a:ext cx="20097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3CD74"/>
                  </a:solidFill>
                </a:rPr>
                <a:t>coveting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0C402EB-CDA4-B242-8FDA-36FA27AF0D1A}"/>
                </a:ext>
              </a:extLst>
            </p:cNvPr>
            <p:cNvSpPr txBox="1"/>
            <p:nvPr/>
          </p:nvSpPr>
          <p:spPr>
            <a:xfrm>
              <a:off x="3877805" y="4559213"/>
              <a:ext cx="14406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3CD74"/>
                  </a:solidFill>
                </a:rPr>
                <a:t>pride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7B1B4AE-2E97-A942-8290-A390ED04CF3F}"/>
                </a:ext>
              </a:extLst>
            </p:cNvPr>
            <p:cNvSpPr txBox="1"/>
            <p:nvPr/>
          </p:nvSpPr>
          <p:spPr>
            <a:xfrm>
              <a:off x="4158670" y="5272182"/>
              <a:ext cx="14406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3CD74"/>
                  </a:solidFill>
                </a:rPr>
                <a:t>speech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DDCC3BA-EA25-D34F-9F0B-A095782ABC7B}"/>
                </a:ext>
              </a:extLst>
            </p:cNvPr>
            <p:cNvSpPr txBox="1"/>
            <p:nvPr/>
          </p:nvSpPr>
          <p:spPr>
            <a:xfrm>
              <a:off x="4305789" y="5946092"/>
              <a:ext cx="17090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3CD74"/>
                  </a:solidFill>
                </a:rPr>
                <a:t>grudges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08A5079-CF97-5647-913C-3B98AEFB8DFB}"/>
              </a:ext>
            </a:extLst>
          </p:cNvPr>
          <p:cNvSpPr txBox="1"/>
          <p:nvPr/>
        </p:nvSpPr>
        <p:spPr>
          <a:xfrm>
            <a:off x="3988689" y="1353485"/>
            <a:ext cx="1243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3CD74"/>
                </a:solidFill>
                <a:latin typeface="Times New Roman" panose="02020603050405020304" pitchFamily="18" charset="0"/>
                <a:ea typeface="Apple Symbols" panose="02000000000000000000" pitchFamily="2" charset="-79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56E6294-A976-154A-939D-4D4FF1000859}"/>
              </a:ext>
            </a:extLst>
          </p:cNvPr>
          <p:cNvSpPr txBox="1"/>
          <p:nvPr/>
        </p:nvSpPr>
        <p:spPr>
          <a:xfrm>
            <a:off x="3242367" y="2055121"/>
            <a:ext cx="1397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3CD74"/>
                </a:solidFill>
                <a:latin typeface="Times New Roman" panose="02020603050405020304" pitchFamily="18" charset="0"/>
                <a:ea typeface="Apple Symbols" panose="02000000000000000000" pitchFamily="2" charset="-79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A2063F1-F004-DF4F-9659-467312A3C52E}"/>
              </a:ext>
            </a:extLst>
          </p:cNvPr>
          <p:cNvSpPr txBox="1"/>
          <p:nvPr/>
        </p:nvSpPr>
        <p:spPr>
          <a:xfrm>
            <a:off x="5993296" y="2167744"/>
            <a:ext cx="1397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3CD74"/>
                </a:solidFill>
                <a:latin typeface="Times New Roman" panose="02020603050405020304" pitchFamily="18" charset="0"/>
                <a:ea typeface="Apple Symbols" panose="02000000000000000000" pitchFamily="2" charset="-79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AD4BAD-7591-5249-A1D1-E7EC06679022}"/>
              </a:ext>
            </a:extLst>
          </p:cNvPr>
          <p:cNvSpPr txBox="1"/>
          <p:nvPr/>
        </p:nvSpPr>
        <p:spPr>
          <a:xfrm>
            <a:off x="5595937" y="3107580"/>
            <a:ext cx="1397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3CD74"/>
                </a:solidFill>
                <a:latin typeface="Times New Roman" panose="02020603050405020304" pitchFamily="18" charset="0"/>
                <a:ea typeface="Apple Symbols" panose="02000000000000000000" pitchFamily="2" charset="-79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031C9A1-B30D-B241-A811-1C02082B3CE8}"/>
              </a:ext>
            </a:extLst>
          </p:cNvPr>
          <p:cNvSpPr txBox="1"/>
          <p:nvPr/>
        </p:nvSpPr>
        <p:spPr>
          <a:xfrm>
            <a:off x="5568736" y="4236889"/>
            <a:ext cx="1397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3CD74"/>
                </a:solidFill>
                <a:latin typeface="Times New Roman" panose="02020603050405020304" pitchFamily="18" charset="0"/>
                <a:ea typeface="Apple Symbols" panose="02000000000000000000" pitchFamily="2" charset="-79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4845D9-7183-714A-BC46-57F98AF83890}"/>
              </a:ext>
            </a:extLst>
          </p:cNvPr>
          <p:cNvSpPr txBox="1"/>
          <p:nvPr/>
        </p:nvSpPr>
        <p:spPr>
          <a:xfrm>
            <a:off x="89757" y="1712761"/>
            <a:ext cx="1243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3CD74"/>
                </a:solidFill>
                <a:latin typeface="Times New Roman" panose="02020603050405020304" pitchFamily="18" charset="0"/>
                <a:ea typeface="Apple Symbols" panose="02000000000000000000" pitchFamily="2" charset="-79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212AE1E-C67C-144E-B39E-327A339371B3}"/>
              </a:ext>
            </a:extLst>
          </p:cNvPr>
          <p:cNvSpPr txBox="1"/>
          <p:nvPr/>
        </p:nvSpPr>
        <p:spPr>
          <a:xfrm>
            <a:off x="2439035" y="3598593"/>
            <a:ext cx="1397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3CD74"/>
                </a:solidFill>
                <a:latin typeface="Times New Roman" panose="02020603050405020304" pitchFamily="18" charset="0"/>
                <a:ea typeface="Apple Symbols" panose="02000000000000000000" pitchFamily="2" charset="-79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79EF29-2A33-1740-B0FC-BC885843B2D6}"/>
              </a:ext>
            </a:extLst>
          </p:cNvPr>
          <p:cNvSpPr txBox="1"/>
          <p:nvPr/>
        </p:nvSpPr>
        <p:spPr>
          <a:xfrm>
            <a:off x="5746913" y="5529799"/>
            <a:ext cx="1397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3CD74"/>
                </a:solidFill>
                <a:latin typeface="Times New Roman" panose="02020603050405020304" pitchFamily="18" charset="0"/>
                <a:ea typeface="Apple Symbols" panose="02000000000000000000" pitchFamily="2" charset="-79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54DC92E-B4F5-6D4F-AF29-51DD3760B460}"/>
              </a:ext>
            </a:extLst>
          </p:cNvPr>
          <p:cNvSpPr txBox="1"/>
          <p:nvPr/>
        </p:nvSpPr>
        <p:spPr>
          <a:xfrm>
            <a:off x="121291" y="5185279"/>
            <a:ext cx="1397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3CD74"/>
                </a:solidFill>
                <a:latin typeface="Times New Roman" panose="02020603050405020304" pitchFamily="18" charset="0"/>
                <a:ea typeface="Apple Symbols" panose="02000000000000000000" pitchFamily="2" charset="-79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5A8619C-6DD7-8F49-AE98-93D6072769AA}"/>
              </a:ext>
            </a:extLst>
          </p:cNvPr>
          <p:cNvSpPr txBox="1"/>
          <p:nvPr/>
        </p:nvSpPr>
        <p:spPr>
          <a:xfrm>
            <a:off x="2730518" y="5256804"/>
            <a:ext cx="1397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3CD74"/>
                </a:solidFill>
                <a:latin typeface="Times New Roman" panose="02020603050405020304" pitchFamily="18" charset="0"/>
                <a:ea typeface="Apple Symbols" panose="02000000000000000000" pitchFamily="2" charset="-79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4869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9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F45378-F061-EE44-9379-A69876A197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9"/>
          <a:stretch/>
        </p:blipFill>
        <p:spPr>
          <a:xfrm>
            <a:off x="7069380" y="-1"/>
            <a:ext cx="2074620" cy="1227909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0409FB-BAA0-3E42-8C47-6B762CE5CB9F}"/>
              </a:ext>
            </a:extLst>
          </p:cNvPr>
          <p:cNvSpPr txBox="1"/>
          <p:nvPr/>
        </p:nvSpPr>
        <p:spPr>
          <a:xfrm>
            <a:off x="509451" y="1619794"/>
            <a:ext cx="776913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F3CD74"/>
                </a:solidFill>
                <a:latin typeface="Candara" panose="020E0502030303020204" pitchFamily="34" charset="0"/>
              </a:rPr>
              <a:t>James 4:17, Psalm 19:12, 130:3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u="sng" dirty="0">
                <a:solidFill>
                  <a:srgbClr val="F3CD74"/>
                </a:solidFill>
                <a:latin typeface="Candara" panose="020E0502030303020204" pitchFamily="34" charset="0"/>
              </a:rPr>
              <a:t>ALL</a:t>
            </a:r>
            <a:r>
              <a:rPr lang="en-US" sz="4400" dirty="0">
                <a:solidFill>
                  <a:srgbClr val="F3CD74"/>
                </a:solidFill>
                <a:latin typeface="Candara" panose="020E0502030303020204" pitchFamily="34" charset="0"/>
              </a:rPr>
              <a:t> sin puts </a:t>
            </a:r>
            <a:r>
              <a:rPr lang="en-US" sz="4400" u="sng" dirty="0">
                <a:solidFill>
                  <a:srgbClr val="F3CD74"/>
                </a:solidFill>
                <a:latin typeface="Candara" panose="020E0502030303020204" pitchFamily="34" charset="0"/>
              </a:rPr>
              <a:t>ALL</a:t>
            </a:r>
            <a:r>
              <a:rPr lang="en-US" sz="4400" dirty="0">
                <a:solidFill>
                  <a:srgbClr val="F3CD74"/>
                </a:solidFill>
                <a:latin typeface="Candara" panose="020E0502030303020204" pitchFamily="34" charset="0"/>
              </a:rPr>
              <a:t> outside of God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u="sng" dirty="0">
                <a:solidFill>
                  <a:srgbClr val="F3CD74"/>
                </a:solidFill>
                <a:latin typeface="Candara" panose="020E0502030303020204" pitchFamily="34" charset="0"/>
              </a:rPr>
              <a:t>Avoiding the Pit</a:t>
            </a:r>
            <a:r>
              <a:rPr lang="en-US" sz="4400" dirty="0">
                <a:solidFill>
                  <a:srgbClr val="F3CD74"/>
                </a:solidFill>
                <a:latin typeface="Candara" panose="020E0502030303020204" pitchFamily="34" charset="0"/>
              </a:rPr>
              <a:t>: Don’t forget why Jesus died (1 John 2:2, Isaiah 59:15-17)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1D9714-AE6A-2344-B3BD-A3B5AE07F76B}"/>
              </a:ext>
            </a:extLst>
          </p:cNvPr>
          <p:cNvSpPr txBox="1"/>
          <p:nvPr/>
        </p:nvSpPr>
        <p:spPr>
          <a:xfrm>
            <a:off x="362265" y="212170"/>
            <a:ext cx="7747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3CD74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Step of “Big Sins”</a:t>
            </a:r>
          </a:p>
        </p:txBody>
      </p:sp>
    </p:spTree>
    <p:extLst>
      <p:ext uri="{BB962C8B-B14F-4D97-AF65-F5344CB8AC3E}">
        <p14:creationId xmlns:p14="http://schemas.microsoft.com/office/powerpoint/2010/main" val="212503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9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F45378-F061-EE44-9379-A69876A197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9"/>
          <a:stretch/>
        </p:blipFill>
        <p:spPr>
          <a:xfrm>
            <a:off x="7069380" y="-1"/>
            <a:ext cx="2074620" cy="1227909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0409FB-BAA0-3E42-8C47-6B762CE5CB9F}"/>
              </a:ext>
            </a:extLst>
          </p:cNvPr>
          <p:cNvSpPr txBox="1"/>
          <p:nvPr/>
        </p:nvSpPr>
        <p:spPr>
          <a:xfrm>
            <a:off x="509451" y="1619794"/>
            <a:ext cx="776913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F3CD74"/>
                </a:solidFill>
                <a:latin typeface="Candara" panose="020E0502030303020204" pitchFamily="34" charset="0"/>
              </a:rPr>
              <a:t>James 4:17, Psalm 19:12, 130:3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u="sng" dirty="0">
                <a:solidFill>
                  <a:srgbClr val="F3CD74"/>
                </a:solidFill>
                <a:latin typeface="Candara" panose="020E0502030303020204" pitchFamily="34" charset="0"/>
              </a:rPr>
              <a:t>ALL</a:t>
            </a:r>
            <a:r>
              <a:rPr lang="en-US" sz="4400" dirty="0">
                <a:solidFill>
                  <a:srgbClr val="F3CD74"/>
                </a:solidFill>
                <a:latin typeface="Candara" panose="020E0502030303020204" pitchFamily="34" charset="0"/>
              </a:rPr>
              <a:t> sin puts </a:t>
            </a:r>
            <a:r>
              <a:rPr lang="en-US" sz="4400" u="sng" dirty="0">
                <a:solidFill>
                  <a:srgbClr val="F3CD74"/>
                </a:solidFill>
                <a:latin typeface="Candara" panose="020E0502030303020204" pitchFamily="34" charset="0"/>
              </a:rPr>
              <a:t>ALL</a:t>
            </a:r>
            <a:r>
              <a:rPr lang="en-US" sz="4400" dirty="0">
                <a:solidFill>
                  <a:srgbClr val="F3CD74"/>
                </a:solidFill>
                <a:latin typeface="Candara" panose="020E0502030303020204" pitchFamily="34" charset="0"/>
              </a:rPr>
              <a:t> outside of God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u="sng" dirty="0">
                <a:solidFill>
                  <a:srgbClr val="F3CD74"/>
                </a:solidFill>
                <a:latin typeface="Candara" panose="020E0502030303020204" pitchFamily="34" charset="0"/>
              </a:rPr>
              <a:t>Avoiding the Pit</a:t>
            </a:r>
            <a:r>
              <a:rPr lang="en-US" sz="4400" dirty="0">
                <a:solidFill>
                  <a:srgbClr val="F3CD74"/>
                </a:solidFill>
                <a:latin typeface="Candara" panose="020E0502030303020204" pitchFamily="34" charset="0"/>
              </a:rPr>
              <a:t>: Don’t forget why Jesus died (1 John 2:2, Isaiah 59:15-17)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865C7D-2337-9149-83FE-90AA726A5012}"/>
              </a:ext>
            </a:extLst>
          </p:cNvPr>
          <p:cNvSpPr txBox="1"/>
          <p:nvPr/>
        </p:nvSpPr>
        <p:spPr>
          <a:xfrm>
            <a:off x="362265" y="212170"/>
            <a:ext cx="7747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3CD74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Step of “Big Sins”</a:t>
            </a:r>
          </a:p>
        </p:txBody>
      </p:sp>
      <p:sp>
        <p:nvSpPr>
          <p:cNvPr id="8" name="Folded Corner 7">
            <a:extLst>
              <a:ext uri="{FF2B5EF4-FFF2-40B4-BE49-F238E27FC236}">
                <a16:creationId xmlns:a16="http://schemas.microsoft.com/office/drawing/2014/main" id="{1032273D-ED70-D94D-8219-2E38C69A738A}"/>
              </a:ext>
            </a:extLst>
          </p:cNvPr>
          <p:cNvSpPr/>
          <p:nvPr/>
        </p:nvSpPr>
        <p:spPr>
          <a:xfrm>
            <a:off x="1092677" y="861618"/>
            <a:ext cx="6602681" cy="4728755"/>
          </a:xfrm>
          <a:prstGeom prst="foldedCorner">
            <a:avLst>
              <a:gd name="adj" fmla="val 30479"/>
            </a:avLst>
          </a:prstGeom>
          <a:solidFill>
            <a:srgbClr val="5DCA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Candara" panose="020E0502030303020204" pitchFamily="34" charset="0"/>
            </a:endParaRPr>
          </a:p>
          <a:p>
            <a:endParaRPr lang="en-US" sz="3400" dirty="0">
              <a:latin typeface="Candara" panose="020E0502030303020204" pitchFamily="34" charset="0"/>
            </a:endParaRPr>
          </a:p>
          <a:p>
            <a:r>
              <a:rPr lang="en-US" sz="3600" dirty="0">
                <a:latin typeface="Candara" panose="020E0502030303020204" pitchFamily="34" charset="0"/>
              </a:rPr>
              <a:t>“…</a:t>
            </a:r>
            <a:r>
              <a:rPr lang="en-US" sz="3600" dirty="0"/>
              <a:t>and He Himself is the atoning sacrifice for our sins, and not only for our sins </a:t>
            </a:r>
            <a:r>
              <a:rPr lang="en-US" sz="3600" b="1" u="sng" dirty="0"/>
              <a:t>but also for the whole world.</a:t>
            </a:r>
            <a:r>
              <a:rPr lang="en-US" sz="3600" b="1" u="sng" dirty="0">
                <a:latin typeface="Candara" panose="020E0502030303020204" pitchFamily="34" charset="0"/>
              </a:rPr>
              <a:t>” </a:t>
            </a:r>
          </a:p>
          <a:p>
            <a:r>
              <a:rPr lang="en-US" sz="3400" dirty="0">
                <a:latin typeface="Candara" panose="020E0502030303020204" pitchFamily="34" charset="0"/>
              </a:rPr>
              <a:t>                           </a:t>
            </a:r>
            <a:r>
              <a:rPr lang="en-US" sz="4400" dirty="0">
                <a:latin typeface="Candara" panose="020E0502030303020204" pitchFamily="34" charset="0"/>
              </a:rPr>
              <a:t>- </a:t>
            </a:r>
            <a:r>
              <a:rPr lang="en-US" sz="4400" b="1" dirty="0">
                <a:latin typeface="Candara" panose="020E0502030303020204" pitchFamily="34" charset="0"/>
              </a:rPr>
              <a:t>1 John 2:2 </a:t>
            </a:r>
            <a:endParaRPr lang="en-US" sz="34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82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9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F45378-F061-EE44-9379-A69876A197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9"/>
          <a:stretch/>
        </p:blipFill>
        <p:spPr>
          <a:xfrm>
            <a:off x="7069380" y="-1"/>
            <a:ext cx="2074620" cy="1227909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0409FB-BAA0-3E42-8C47-6B762CE5CB9F}"/>
              </a:ext>
            </a:extLst>
          </p:cNvPr>
          <p:cNvSpPr txBox="1"/>
          <p:nvPr/>
        </p:nvSpPr>
        <p:spPr>
          <a:xfrm>
            <a:off x="509451" y="1619794"/>
            <a:ext cx="776913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F3CD74"/>
                </a:solidFill>
                <a:latin typeface="Candara" panose="020E0502030303020204" pitchFamily="34" charset="0"/>
              </a:rPr>
              <a:t>James 4:17, Psalm 19:12, 130:3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u="sng" dirty="0">
                <a:solidFill>
                  <a:srgbClr val="F3CD74"/>
                </a:solidFill>
                <a:latin typeface="Candara" panose="020E0502030303020204" pitchFamily="34" charset="0"/>
              </a:rPr>
              <a:t>ALL</a:t>
            </a:r>
            <a:r>
              <a:rPr lang="en-US" sz="4400" dirty="0">
                <a:solidFill>
                  <a:srgbClr val="F3CD74"/>
                </a:solidFill>
                <a:latin typeface="Candara" panose="020E0502030303020204" pitchFamily="34" charset="0"/>
              </a:rPr>
              <a:t> sin puts </a:t>
            </a:r>
            <a:r>
              <a:rPr lang="en-US" sz="4400" u="sng" dirty="0">
                <a:solidFill>
                  <a:srgbClr val="F3CD74"/>
                </a:solidFill>
                <a:latin typeface="Candara" panose="020E0502030303020204" pitchFamily="34" charset="0"/>
              </a:rPr>
              <a:t>ALL</a:t>
            </a:r>
            <a:r>
              <a:rPr lang="en-US" sz="4400" dirty="0">
                <a:solidFill>
                  <a:srgbClr val="F3CD74"/>
                </a:solidFill>
                <a:latin typeface="Candara" panose="020E0502030303020204" pitchFamily="34" charset="0"/>
              </a:rPr>
              <a:t> outside of God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u="sng" dirty="0">
                <a:solidFill>
                  <a:srgbClr val="F3CD74"/>
                </a:solidFill>
                <a:latin typeface="Candara" panose="020E0502030303020204" pitchFamily="34" charset="0"/>
              </a:rPr>
              <a:t>Avoiding the Pit</a:t>
            </a:r>
            <a:r>
              <a:rPr lang="en-US" sz="4400" dirty="0">
                <a:solidFill>
                  <a:srgbClr val="F3CD74"/>
                </a:solidFill>
                <a:latin typeface="Candara" panose="020E0502030303020204" pitchFamily="34" charset="0"/>
              </a:rPr>
              <a:t>: Don’t forget why Jesus died (1 John 2:2, Isaiah 59:15-17)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82BDF3-14BF-644E-95DC-82C8CD3888EF}"/>
              </a:ext>
            </a:extLst>
          </p:cNvPr>
          <p:cNvSpPr txBox="1"/>
          <p:nvPr/>
        </p:nvSpPr>
        <p:spPr>
          <a:xfrm>
            <a:off x="362265" y="212170"/>
            <a:ext cx="7747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3CD74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Step of “Big Sins”</a:t>
            </a:r>
          </a:p>
        </p:txBody>
      </p:sp>
    </p:spTree>
    <p:extLst>
      <p:ext uri="{BB962C8B-B14F-4D97-AF65-F5344CB8AC3E}">
        <p14:creationId xmlns:p14="http://schemas.microsoft.com/office/powerpoint/2010/main" val="420569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9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F45378-F061-EE44-9379-A69876A197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9"/>
          <a:stretch/>
        </p:blipFill>
        <p:spPr>
          <a:xfrm>
            <a:off x="7069380" y="-1"/>
            <a:ext cx="2074620" cy="1227909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77D5CD-C835-0E4D-80BA-C573A20EAA23}"/>
              </a:ext>
            </a:extLst>
          </p:cNvPr>
          <p:cNvSpPr txBox="1"/>
          <p:nvPr/>
        </p:nvSpPr>
        <p:spPr>
          <a:xfrm>
            <a:off x="248195" y="212245"/>
            <a:ext cx="7747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3CD74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Step of Ritual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83E322-3E3A-F144-BEC7-71206AE6F5D3}"/>
              </a:ext>
            </a:extLst>
          </p:cNvPr>
          <p:cNvSpPr txBox="1"/>
          <p:nvPr/>
        </p:nvSpPr>
        <p:spPr>
          <a:xfrm>
            <a:off x="509451" y="1619794"/>
            <a:ext cx="77691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F3CD74"/>
                </a:solidFill>
                <a:latin typeface="Candara" panose="020E0502030303020204" pitchFamily="34" charset="0"/>
              </a:rPr>
              <a:t>Fasting, Tithing, and Marriage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F3CD74"/>
                </a:solidFill>
                <a:latin typeface="Candara" panose="020E0502030303020204" pitchFamily="34" charset="0"/>
              </a:rPr>
              <a:t>Oh how I love your law!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u="sng" dirty="0">
                <a:solidFill>
                  <a:srgbClr val="F3CD74"/>
                </a:solidFill>
                <a:latin typeface="Candara" panose="020E0502030303020204" pitchFamily="34" charset="0"/>
              </a:rPr>
              <a:t>Avoiding the Pit</a:t>
            </a:r>
            <a:r>
              <a:rPr lang="en-US" sz="4400" dirty="0">
                <a:solidFill>
                  <a:srgbClr val="F3CD74"/>
                </a:solidFill>
                <a:latin typeface="Candara" panose="020E0502030303020204" pitchFamily="34" charset="0"/>
              </a:rPr>
              <a:t>: Don’t forget pure religion (James 1:26-27)</a:t>
            </a:r>
          </a:p>
        </p:txBody>
      </p:sp>
    </p:spTree>
    <p:extLst>
      <p:ext uri="{BB962C8B-B14F-4D97-AF65-F5344CB8AC3E}">
        <p14:creationId xmlns:p14="http://schemas.microsoft.com/office/powerpoint/2010/main" val="233422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C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1301119" flipH="1">
            <a:off x="524024" y="2315708"/>
            <a:ext cx="1375758" cy="3046571"/>
          </a:xfrm>
          <a:custGeom>
            <a:avLst/>
            <a:gdLst/>
            <a:ahLst/>
            <a:cxnLst/>
            <a:rect l="l" t="t" r="r" b="b"/>
            <a:pathLst>
              <a:path w="1409839" h="2926080">
                <a:moveTo>
                  <a:pt x="0" y="0"/>
                </a:moveTo>
                <a:lnTo>
                  <a:pt x="1409838" y="0"/>
                </a:lnTo>
                <a:lnTo>
                  <a:pt x="1409838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64FCB6FD-3160-4B46-A4EE-D3C4D49C39F3}"/>
              </a:ext>
            </a:extLst>
          </p:cNvPr>
          <p:cNvSpPr/>
          <p:nvPr/>
        </p:nvSpPr>
        <p:spPr>
          <a:xfrm>
            <a:off x="0" y="5205027"/>
            <a:ext cx="9144000" cy="1666745"/>
          </a:xfrm>
          <a:custGeom>
            <a:avLst/>
            <a:gdLst/>
            <a:ahLst/>
            <a:cxnLst/>
            <a:rect l="l" t="t" r="r" b="b"/>
            <a:pathLst>
              <a:path w="3981864" h="1666745">
                <a:moveTo>
                  <a:pt x="0" y="0"/>
                </a:moveTo>
                <a:lnTo>
                  <a:pt x="3981864" y="0"/>
                </a:lnTo>
                <a:lnTo>
                  <a:pt x="3981864" y="1666745"/>
                </a:lnTo>
                <a:lnTo>
                  <a:pt x="0" y="16667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349D59-C28E-BB4C-A890-9D23AF656D66}"/>
              </a:ext>
            </a:extLst>
          </p:cNvPr>
          <p:cNvSpPr txBox="1"/>
          <p:nvPr/>
        </p:nvSpPr>
        <p:spPr>
          <a:xfrm>
            <a:off x="1086593" y="261505"/>
            <a:ext cx="77474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Avoiding the Pitfall of </a:t>
            </a:r>
          </a:p>
          <a:p>
            <a:pPr algn="r"/>
            <a:r>
              <a:rPr lang="en-US" sz="6000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 Righteousness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A639FE-2D9D-2443-A9A1-9F518B5EC2B2}"/>
              </a:ext>
            </a:extLst>
          </p:cNvPr>
          <p:cNvSpPr txBox="1"/>
          <p:nvPr/>
        </p:nvSpPr>
        <p:spPr>
          <a:xfrm>
            <a:off x="1086593" y="2222446"/>
            <a:ext cx="77691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u="sng" dirty="0">
                <a:latin typeface="Candara" panose="020E0502030303020204" pitchFamily="34" charset="0"/>
              </a:rPr>
              <a:t>Don’t forget:</a:t>
            </a:r>
          </a:p>
          <a:p>
            <a:pPr algn="r"/>
            <a:r>
              <a:rPr lang="en-US" sz="4400" dirty="0">
                <a:latin typeface="Candara" panose="020E0502030303020204" pitchFamily="34" charset="0"/>
              </a:rPr>
              <a:t>Your roots</a:t>
            </a:r>
          </a:p>
          <a:p>
            <a:pPr algn="r"/>
            <a:r>
              <a:rPr lang="en-US" sz="4400" dirty="0">
                <a:latin typeface="Candara" panose="020E0502030303020204" pitchFamily="34" charset="0"/>
              </a:rPr>
              <a:t>Why Jesus died</a:t>
            </a:r>
          </a:p>
          <a:p>
            <a:pPr algn="r"/>
            <a:r>
              <a:rPr lang="en-US" sz="4400" dirty="0">
                <a:latin typeface="Candara" panose="020E0502030303020204" pitchFamily="34" charset="0"/>
              </a:rPr>
              <a:t>Pure religion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9A49BE-AB74-044A-A85F-9A098DA651F9}"/>
              </a:ext>
            </a:extLst>
          </p:cNvPr>
          <p:cNvSpPr txBox="1"/>
          <p:nvPr/>
        </p:nvSpPr>
        <p:spPr>
          <a:xfrm>
            <a:off x="2423804" y="5416255"/>
            <a:ext cx="3598760" cy="830997"/>
          </a:xfrm>
          <a:prstGeom prst="rect">
            <a:avLst/>
          </a:prstGeom>
          <a:solidFill>
            <a:srgbClr val="F3CD7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andara" panose="020E0502030303020204" pitchFamily="34" charset="0"/>
              </a:rPr>
              <a:t>HUMILITY</a:t>
            </a:r>
          </a:p>
        </p:txBody>
      </p:sp>
    </p:spTree>
    <p:extLst>
      <p:ext uri="{BB962C8B-B14F-4D97-AF65-F5344CB8AC3E}">
        <p14:creationId xmlns:p14="http://schemas.microsoft.com/office/powerpoint/2010/main" val="28012758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389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8A109B-38C1-0342-9C1E-1C38F4410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665F7E-7BE3-4C43-83ED-80F26922C34C}"/>
              </a:ext>
            </a:extLst>
          </p:cNvPr>
          <p:cNvSpPr txBox="1"/>
          <p:nvPr/>
        </p:nvSpPr>
        <p:spPr>
          <a:xfrm>
            <a:off x="3592286" y="287382"/>
            <a:ext cx="5316583" cy="1200329"/>
          </a:xfrm>
          <a:prstGeom prst="rect">
            <a:avLst/>
          </a:prstGeom>
          <a:solidFill>
            <a:srgbClr val="5DCAD2"/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Candara" panose="020E0502030303020204" pitchFamily="34" charset="0"/>
              </a:rPr>
              <a:t>Luke</a:t>
            </a:r>
            <a:r>
              <a:rPr lang="en-US" sz="7200" dirty="0"/>
              <a:t> 18:9-14</a:t>
            </a:r>
          </a:p>
        </p:txBody>
      </p:sp>
    </p:spTree>
    <p:extLst>
      <p:ext uri="{BB962C8B-B14F-4D97-AF65-F5344CB8AC3E}">
        <p14:creationId xmlns:p14="http://schemas.microsoft.com/office/powerpoint/2010/main" val="3160692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8A109B-38C1-0342-9C1E-1C38F4410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665F7E-7BE3-4C43-83ED-80F26922C34C}"/>
              </a:ext>
            </a:extLst>
          </p:cNvPr>
          <p:cNvSpPr txBox="1"/>
          <p:nvPr/>
        </p:nvSpPr>
        <p:spPr>
          <a:xfrm>
            <a:off x="3592286" y="248193"/>
            <a:ext cx="5316583" cy="6124754"/>
          </a:xfrm>
          <a:prstGeom prst="rect">
            <a:avLst/>
          </a:prstGeom>
          <a:solidFill>
            <a:srgbClr val="5DCAD2"/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ndara" panose="020E0502030303020204" pitchFamily="34" charset="0"/>
              </a:rPr>
              <a:t>Matthew 21:31-32 </a:t>
            </a:r>
          </a:p>
          <a:p>
            <a:pPr algn="ctr"/>
            <a:r>
              <a:rPr lang="en-US" sz="2800" dirty="0">
                <a:latin typeface="Candara" panose="020E0502030303020204" pitchFamily="34" charset="0"/>
              </a:rPr>
              <a:t>Which of the two did the will of his father?" They said, "The first." Jesus said to them, "Truly I say to you that the tax collectors and prostitutes </a:t>
            </a:r>
            <a:r>
              <a:rPr lang="en-US" sz="2800" b="1" dirty="0">
                <a:latin typeface="Candara" panose="020E0502030303020204" pitchFamily="34" charset="0"/>
              </a:rPr>
              <a:t>will get into the kingdom of God </a:t>
            </a:r>
            <a:r>
              <a:rPr lang="en-US" sz="2800" b="1" u="sng" dirty="0">
                <a:latin typeface="Candara" panose="020E0502030303020204" pitchFamily="34" charset="0"/>
              </a:rPr>
              <a:t>before </a:t>
            </a:r>
            <a:r>
              <a:rPr lang="en-US" sz="2800" b="1" dirty="0">
                <a:latin typeface="Candara" panose="020E0502030303020204" pitchFamily="34" charset="0"/>
              </a:rPr>
              <a:t>you</a:t>
            </a:r>
            <a:r>
              <a:rPr lang="en-US" sz="2800" dirty="0">
                <a:latin typeface="Candara" panose="020E0502030303020204" pitchFamily="34" charset="0"/>
              </a:rPr>
              <a:t>. For John came to you in the way of righteousness and you did not believe him; but the tax collectors and prostitutes </a:t>
            </a:r>
            <a:r>
              <a:rPr lang="en-US" sz="2800" b="1" dirty="0">
                <a:latin typeface="Candara" panose="020E0502030303020204" pitchFamily="34" charset="0"/>
              </a:rPr>
              <a:t>did believe him</a:t>
            </a:r>
            <a:r>
              <a:rPr lang="en-US" sz="2800" dirty="0">
                <a:latin typeface="Candara" panose="020E0502030303020204" pitchFamily="34" charset="0"/>
              </a:rPr>
              <a:t>; and you, seeing this, did not even feel remorse afterward so as to believe him.</a:t>
            </a:r>
          </a:p>
        </p:txBody>
      </p:sp>
    </p:spTree>
    <p:extLst>
      <p:ext uri="{BB962C8B-B14F-4D97-AF65-F5344CB8AC3E}">
        <p14:creationId xmlns:p14="http://schemas.microsoft.com/office/powerpoint/2010/main" val="3017116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8A109B-38C1-0342-9C1E-1C38F4410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665F7E-7BE3-4C43-83ED-80F26922C34C}"/>
              </a:ext>
            </a:extLst>
          </p:cNvPr>
          <p:cNvSpPr txBox="1"/>
          <p:nvPr/>
        </p:nvSpPr>
        <p:spPr>
          <a:xfrm>
            <a:off x="65314" y="151179"/>
            <a:ext cx="5839097" cy="6555641"/>
          </a:xfrm>
          <a:prstGeom prst="rect">
            <a:avLst/>
          </a:prstGeom>
          <a:solidFill>
            <a:srgbClr val="5DCAD2"/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Candara" panose="020E0502030303020204" pitchFamily="34" charset="0"/>
              </a:rPr>
              <a:t>Luke 7:28-30 </a:t>
            </a:r>
          </a:p>
          <a:p>
            <a:pPr algn="ctr"/>
            <a:r>
              <a:rPr lang="en-US" sz="3000" dirty="0">
                <a:latin typeface="Candara" panose="020E0502030303020204" pitchFamily="34" charset="0"/>
              </a:rPr>
              <a:t>I tell you, among those born of women there is no one greater than John; yet the one who is least in the kingdom of God is greater than he."(All the people, even the tax collectors, when they heard Jesus' words, </a:t>
            </a:r>
            <a:r>
              <a:rPr lang="en-US" sz="3000" b="1" dirty="0">
                <a:latin typeface="Candara" panose="020E0502030303020204" pitchFamily="34" charset="0"/>
              </a:rPr>
              <a:t>acknowledged that God's way was right</a:t>
            </a:r>
            <a:r>
              <a:rPr lang="en-US" sz="3000" dirty="0">
                <a:latin typeface="Candara" panose="020E0502030303020204" pitchFamily="34" charset="0"/>
              </a:rPr>
              <a:t>, because they had been baptized by John. But the Pharisees and the experts in the law </a:t>
            </a:r>
            <a:r>
              <a:rPr lang="en-US" sz="3000" b="1" dirty="0">
                <a:latin typeface="Candara" panose="020E0502030303020204" pitchFamily="34" charset="0"/>
              </a:rPr>
              <a:t>rejected God's purpose for themselves</a:t>
            </a:r>
            <a:r>
              <a:rPr lang="en-US" sz="3000" dirty="0">
                <a:latin typeface="Candara" panose="020E0502030303020204" pitchFamily="34" charset="0"/>
              </a:rPr>
              <a:t>, because they had not been baptized by John.)</a:t>
            </a:r>
          </a:p>
        </p:txBody>
      </p:sp>
    </p:spTree>
    <p:extLst>
      <p:ext uri="{BB962C8B-B14F-4D97-AF65-F5344CB8AC3E}">
        <p14:creationId xmlns:p14="http://schemas.microsoft.com/office/powerpoint/2010/main" val="3589153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C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1420607" flipH="1">
            <a:off x="398714" y="2335878"/>
            <a:ext cx="1375758" cy="3046571"/>
          </a:xfrm>
          <a:custGeom>
            <a:avLst/>
            <a:gdLst/>
            <a:ahLst/>
            <a:cxnLst/>
            <a:rect l="l" t="t" r="r" b="b"/>
            <a:pathLst>
              <a:path w="1409839" h="2926080">
                <a:moveTo>
                  <a:pt x="0" y="0"/>
                </a:moveTo>
                <a:lnTo>
                  <a:pt x="1409838" y="0"/>
                </a:lnTo>
                <a:lnTo>
                  <a:pt x="1409838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64FCB6FD-3160-4B46-A4EE-D3C4D49C39F3}"/>
              </a:ext>
            </a:extLst>
          </p:cNvPr>
          <p:cNvSpPr/>
          <p:nvPr/>
        </p:nvSpPr>
        <p:spPr>
          <a:xfrm>
            <a:off x="0" y="5191255"/>
            <a:ext cx="9144000" cy="1666745"/>
          </a:xfrm>
          <a:custGeom>
            <a:avLst/>
            <a:gdLst/>
            <a:ahLst/>
            <a:cxnLst/>
            <a:rect l="l" t="t" r="r" b="b"/>
            <a:pathLst>
              <a:path w="3981864" h="1666745">
                <a:moveTo>
                  <a:pt x="0" y="0"/>
                </a:moveTo>
                <a:lnTo>
                  <a:pt x="3981864" y="0"/>
                </a:lnTo>
                <a:lnTo>
                  <a:pt x="3981864" y="1666745"/>
                </a:lnTo>
                <a:lnTo>
                  <a:pt x="0" y="16667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349D59-C28E-BB4C-A890-9D23AF656D66}"/>
              </a:ext>
            </a:extLst>
          </p:cNvPr>
          <p:cNvSpPr txBox="1"/>
          <p:nvPr/>
        </p:nvSpPr>
        <p:spPr>
          <a:xfrm>
            <a:off x="1086593" y="261505"/>
            <a:ext cx="77474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Avoiding the Pitfall of </a:t>
            </a:r>
          </a:p>
          <a:p>
            <a:pPr algn="r"/>
            <a:r>
              <a:rPr lang="en-US" sz="6000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Self-Righteousness</a:t>
            </a:r>
          </a:p>
        </p:txBody>
      </p:sp>
    </p:spTree>
    <p:extLst>
      <p:ext uri="{BB962C8B-B14F-4D97-AF65-F5344CB8AC3E}">
        <p14:creationId xmlns:p14="http://schemas.microsoft.com/office/powerpoint/2010/main" val="391717515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9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F45378-F061-EE44-9379-A69876A197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9"/>
          <a:stretch/>
        </p:blipFill>
        <p:spPr>
          <a:xfrm>
            <a:off x="7069380" y="-1"/>
            <a:ext cx="2074620" cy="1227909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77D5CD-C835-0E4D-80BA-C573A20EAA23}"/>
              </a:ext>
            </a:extLst>
          </p:cNvPr>
          <p:cNvSpPr txBox="1"/>
          <p:nvPr/>
        </p:nvSpPr>
        <p:spPr>
          <a:xfrm>
            <a:off x="144959" y="212245"/>
            <a:ext cx="7747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3CD74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Step of “Others”</a:t>
            </a:r>
          </a:p>
        </p:txBody>
      </p:sp>
    </p:spTree>
    <p:extLst>
      <p:ext uri="{BB962C8B-B14F-4D97-AF65-F5344CB8AC3E}">
        <p14:creationId xmlns:p14="http://schemas.microsoft.com/office/powerpoint/2010/main" val="1802262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903203-FCAE-CC46-B764-E8CCFB94B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09" y="0"/>
            <a:ext cx="84777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49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E94DFC-812D-6E4F-970B-87BBB93DB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8418"/>
            <a:ext cx="9144000" cy="607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37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9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F45378-F061-EE44-9379-A69876A197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9"/>
          <a:stretch/>
        </p:blipFill>
        <p:spPr>
          <a:xfrm>
            <a:off x="7069380" y="-1"/>
            <a:ext cx="2074620" cy="1227909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77D5CD-C835-0E4D-80BA-C573A20EAA23}"/>
              </a:ext>
            </a:extLst>
          </p:cNvPr>
          <p:cNvSpPr txBox="1"/>
          <p:nvPr/>
        </p:nvSpPr>
        <p:spPr>
          <a:xfrm>
            <a:off x="130211" y="212245"/>
            <a:ext cx="7747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3CD74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Step of “Others”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791A7F-DDC0-8940-8AC8-DA6FFFEF3B0B}"/>
              </a:ext>
            </a:extLst>
          </p:cNvPr>
          <p:cNvSpPr txBox="1"/>
          <p:nvPr/>
        </p:nvSpPr>
        <p:spPr>
          <a:xfrm>
            <a:off x="509451" y="1619794"/>
            <a:ext cx="74862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F3CD74"/>
                </a:solidFill>
                <a:latin typeface="Candara" panose="020E0502030303020204" pitchFamily="34" charset="0"/>
              </a:rPr>
              <a:t>v. 9 &amp; 11 and looking down</a:t>
            </a:r>
          </a:p>
          <a:p>
            <a:endParaRPr lang="en-US" sz="4400" dirty="0">
              <a:solidFill>
                <a:srgbClr val="F3CD74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702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1398</TotalTime>
  <Words>550</Words>
  <Application>Microsoft Office PowerPoint</Application>
  <PresentationFormat>On-screen Show (4:3)</PresentationFormat>
  <Paragraphs>75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Candara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Austin Byers</dc:creator>
  <cp:lastModifiedBy>Olsen Park</cp:lastModifiedBy>
  <cp:revision>18</cp:revision>
  <dcterms:created xsi:type="dcterms:W3CDTF">2023-11-30T21:54:05Z</dcterms:created>
  <dcterms:modified xsi:type="dcterms:W3CDTF">2023-12-10T15:18:17Z</dcterms:modified>
</cp:coreProperties>
</file>